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Nunito"/>
      <p:regular r:id="rId33"/>
      <p:bold r:id="rId34"/>
      <p:italic r:id="rId35"/>
      <p:boldItalic r:id="rId36"/>
    </p:embeddedFont>
    <p:embeddedFont>
      <p:font typeface="Maven Pro"/>
      <p:regular r:id="rId37"/>
      <p:bold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Nunito-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Nunito-italic.fntdata"/><Relationship Id="rId12" Type="http://schemas.openxmlformats.org/officeDocument/2006/relationships/slide" Target="slides/slide7.xml"/><Relationship Id="rId34" Type="http://schemas.openxmlformats.org/officeDocument/2006/relationships/font" Target="fonts/Nunito-bold.fntdata"/><Relationship Id="rId15" Type="http://schemas.openxmlformats.org/officeDocument/2006/relationships/slide" Target="slides/slide10.xml"/><Relationship Id="rId37" Type="http://schemas.openxmlformats.org/officeDocument/2006/relationships/font" Target="fonts/MavenPro-regular.fntdata"/><Relationship Id="rId14" Type="http://schemas.openxmlformats.org/officeDocument/2006/relationships/slide" Target="slides/slide9.xml"/><Relationship Id="rId36" Type="http://schemas.openxmlformats.org/officeDocument/2006/relationships/font" Target="fonts/Nunito-boldItalic.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MavenPro-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c6f980f91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c6f980f9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2dd2fdfc18_1_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2dd2fdfc18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2dd2fdfc1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2dd2fdfc1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2dd2fdfc18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22dd2fdfc18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2dd2fdfc18_1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2dd2fdfc18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22dd2fdfc18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22dd2fdfc18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2dd2fdfc18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2dd2fdfc18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22dddf5106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22dddf5106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22dddf5106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22dddf5106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2dbe0042f9_4_2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22dbe0042f9_4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 name="Shape 401"/>
        <p:cNvGrpSpPr/>
        <p:nvPr/>
      </p:nvGrpSpPr>
      <p:grpSpPr>
        <a:xfrm>
          <a:off x="0" y="0"/>
          <a:ext cx="0" cy="0"/>
          <a:chOff x="0" y="0"/>
          <a:chExt cx="0" cy="0"/>
        </a:xfrm>
      </p:grpSpPr>
      <p:sp>
        <p:nvSpPr>
          <p:cNvPr id="402" name="Google Shape;402;g22dbe0042f9_0_30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3" name="Google Shape;403;g22dbe0042f9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2dbe0042f9_0_28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2dbe0042f9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c6f980f91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c6f980f9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2dd3ffc5e7_0_3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22dd3ffc5e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2dd3ffc5e7_0_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22dd3ffc5e7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22dd3ffc5e7_0_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22dd3ffc5e7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2dd3ffc5e7_0_1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7" name="Google Shape;437;g22dd3ffc5e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2dd3ffc5e7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2dd3ffc5e7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c6f980f91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c6f980f91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22dbe0042f9_0_3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22dbe0042f9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c6f980f91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c6f980f9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2dbe0042f9_0_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2dbe0042f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c6f980f91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c6f980f9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c6f980f91_0_8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c6f980f91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3b7abb3f4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3b7abb3f4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3b7abb3f43_0_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3b7abb3f43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22dbe0042f9_4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22dbe0042f9_4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www.kaggle.com/datasets/ayuraj/asl-dataset" TargetMode="External"/><Relationship Id="rId4" Type="http://schemas.openxmlformats.org/officeDocument/2006/relationships/hyperlink" Target="https://www.kaggle.com/datasets/prathumarikeri/indian-sign-language-is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671250" y="541425"/>
            <a:ext cx="7801500" cy="14712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3900"/>
              <a:t>Two-Way Real-Time Sign Language Recognition</a:t>
            </a:r>
            <a:endParaRPr sz="3900"/>
          </a:p>
        </p:txBody>
      </p:sp>
      <p:sp>
        <p:nvSpPr>
          <p:cNvPr id="278" name="Google Shape;278;p13"/>
          <p:cNvSpPr txBox="1"/>
          <p:nvPr>
            <p:ph idx="1" type="subTitle"/>
          </p:nvPr>
        </p:nvSpPr>
        <p:spPr>
          <a:xfrm>
            <a:off x="671250" y="2142149"/>
            <a:ext cx="7801500" cy="1825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Dhruvil Mehta - dm1610</a:t>
            </a:r>
            <a:endParaRPr/>
          </a:p>
          <a:p>
            <a:pPr indent="0" lvl="0" marL="0" rtl="0" algn="l">
              <a:spcBef>
                <a:spcPts val="0"/>
              </a:spcBef>
              <a:spcAft>
                <a:spcPts val="0"/>
              </a:spcAft>
              <a:buNone/>
            </a:pPr>
            <a:r>
              <a:rPr lang="en"/>
              <a:t>Harish Balasubramaniam- hb425 </a:t>
            </a:r>
            <a:endParaRPr/>
          </a:p>
          <a:p>
            <a:pPr indent="0" lvl="0" marL="0" rtl="0" algn="l">
              <a:spcBef>
                <a:spcPts val="0"/>
              </a:spcBef>
              <a:spcAft>
                <a:spcPts val="0"/>
              </a:spcAft>
              <a:buNone/>
            </a:pPr>
            <a:r>
              <a:rPr lang="en"/>
              <a:t>Nisarg Shah - ns1452</a:t>
            </a:r>
            <a:endParaRPr/>
          </a:p>
          <a:p>
            <a:pPr indent="0" lvl="0" marL="0" rtl="0" algn="l">
              <a:spcBef>
                <a:spcPts val="0"/>
              </a:spcBef>
              <a:spcAft>
                <a:spcPts val="0"/>
              </a:spcAft>
              <a:buNone/>
            </a:pPr>
            <a:r>
              <a:rPr lang="en"/>
              <a:t>Niyati Jain - nsj39</a:t>
            </a:r>
            <a:endParaRPr/>
          </a:p>
          <a:p>
            <a:pPr indent="0" lvl="0" marL="0" rtl="0" algn="l">
              <a:spcBef>
                <a:spcPts val="0"/>
              </a:spcBef>
              <a:spcAft>
                <a:spcPts val="0"/>
              </a:spcAft>
              <a:buNone/>
            </a:pPr>
            <a:r>
              <a:rPr lang="en"/>
              <a:t>Sarthak Dalal - spd115</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22"/>
          <p:cNvSpPr txBox="1"/>
          <p:nvPr>
            <p:ph type="title"/>
          </p:nvPr>
        </p:nvSpPr>
        <p:spPr>
          <a:xfrm>
            <a:off x="824000" y="763600"/>
            <a:ext cx="6390900" cy="3573300"/>
          </a:xfrm>
          <a:prstGeom prst="rect">
            <a:avLst/>
          </a:prstGeom>
        </p:spPr>
        <p:txBody>
          <a:bodyPr anchorCtr="0" anchor="ctr" bIns="91425" lIns="91425" spcFirstLastPara="1" rIns="91425" wrap="square" tIns="91425">
            <a:normAutofit/>
          </a:bodyPr>
          <a:lstStyle/>
          <a:p>
            <a:pPr indent="0" lvl="0" marL="0" rtl="0" algn="l">
              <a:lnSpc>
                <a:spcPct val="107916"/>
              </a:lnSpc>
              <a:spcBef>
                <a:spcPts val="0"/>
              </a:spcBef>
              <a:spcAft>
                <a:spcPts val="800"/>
              </a:spcAft>
              <a:buNone/>
            </a:pPr>
            <a:r>
              <a:rPr lang="en" sz="3300"/>
              <a:t>GRAPHS FOR ASL</a:t>
            </a:r>
            <a:endParaRPr sz="33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Accuracy Curve</a:t>
            </a:r>
            <a:endParaRPr/>
          </a:p>
        </p:txBody>
      </p:sp>
      <p:sp>
        <p:nvSpPr>
          <p:cNvPr id="355" name="Google Shape;355;p23"/>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56" name="Google Shape;356;p23"/>
          <p:cNvPicPr preferRelativeResize="0"/>
          <p:nvPr/>
        </p:nvPicPr>
        <p:blipFill>
          <a:blip r:embed="rId3">
            <a:alphaModFix/>
          </a:blip>
          <a:stretch>
            <a:fillRect/>
          </a:stretch>
        </p:blipFill>
        <p:spPr>
          <a:xfrm>
            <a:off x="1303800" y="1181950"/>
            <a:ext cx="5170190" cy="3961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Loss</a:t>
            </a:r>
            <a:r>
              <a:rPr lang="en"/>
              <a:t> Curve</a:t>
            </a:r>
            <a:endParaRPr/>
          </a:p>
        </p:txBody>
      </p:sp>
      <p:sp>
        <p:nvSpPr>
          <p:cNvPr id="362" name="Google Shape;362;p2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63" name="Google Shape;363;p24"/>
          <p:cNvPicPr preferRelativeResize="0"/>
          <p:nvPr/>
        </p:nvPicPr>
        <p:blipFill>
          <a:blip r:embed="rId3">
            <a:alphaModFix/>
          </a:blip>
          <a:stretch>
            <a:fillRect/>
          </a:stretch>
        </p:blipFill>
        <p:spPr>
          <a:xfrm>
            <a:off x="1303800" y="1181950"/>
            <a:ext cx="5170190" cy="3961550"/>
          </a:xfrm>
          <a:prstGeom prst="rect">
            <a:avLst/>
          </a:prstGeom>
          <a:noFill/>
          <a:ln>
            <a:noFill/>
          </a:ln>
        </p:spPr>
      </p:pic>
      <p:pic>
        <p:nvPicPr>
          <p:cNvPr id="364" name="Google Shape;364;p24"/>
          <p:cNvPicPr preferRelativeResize="0"/>
          <p:nvPr/>
        </p:nvPicPr>
        <p:blipFill>
          <a:blip r:embed="rId4">
            <a:alphaModFix/>
          </a:blip>
          <a:stretch>
            <a:fillRect/>
          </a:stretch>
        </p:blipFill>
        <p:spPr>
          <a:xfrm>
            <a:off x="1303800" y="1120675"/>
            <a:ext cx="5092629" cy="40228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25"/>
          <p:cNvSpPr txBox="1"/>
          <p:nvPr>
            <p:ph type="title"/>
          </p:nvPr>
        </p:nvSpPr>
        <p:spPr>
          <a:xfrm>
            <a:off x="824000" y="763600"/>
            <a:ext cx="6390900" cy="3573300"/>
          </a:xfrm>
          <a:prstGeom prst="rect">
            <a:avLst/>
          </a:prstGeom>
        </p:spPr>
        <p:txBody>
          <a:bodyPr anchorCtr="0" anchor="ctr" bIns="91425" lIns="91425" spcFirstLastPara="1" rIns="91425" wrap="square" tIns="91425">
            <a:normAutofit/>
          </a:bodyPr>
          <a:lstStyle/>
          <a:p>
            <a:pPr indent="0" lvl="0" marL="0" rtl="0" algn="l">
              <a:lnSpc>
                <a:spcPct val="107916"/>
              </a:lnSpc>
              <a:spcBef>
                <a:spcPts val="0"/>
              </a:spcBef>
              <a:spcAft>
                <a:spcPts val="800"/>
              </a:spcAft>
              <a:buNone/>
            </a:pPr>
            <a:r>
              <a:rPr lang="en" sz="3300"/>
              <a:t>GRAPHS FOR ISL</a:t>
            </a:r>
            <a:endParaRPr sz="33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Accuracy Curve for ASL</a:t>
            </a:r>
            <a:endParaRPr/>
          </a:p>
        </p:txBody>
      </p:sp>
      <p:pic>
        <p:nvPicPr>
          <p:cNvPr id="375" name="Google Shape;375;p26"/>
          <p:cNvPicPr preferRelativeResize="0"/>
          <p:nvPr/>
        </p:nvPicPr>
        <p:blipFill>
          <a:blip r:embed="rId3">
            <a:alphaModFix/>
          </a:blip>
          <a:stretch>
            <a:fillRect/>
          </a:stretch>
        </p:blipFill>
        <p:spPr>
          <a:xfrm>
            <a:off x="1303800" y="1181950"/>
            <a:ext cx="5170190" cy="39615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2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Loss Curve for ASL</a:t>
            </a:r>
            <a:endParaRPr/>
          </a:p>
        </p:txBody>
      </p:sp>
      <p:pic>
        <p:nvPicPr>
          <p:cNvPr id="381" name="Google Shape;381;p27"/>
          <p:cNvPicPr preferRelativeResize="0"/>
          <p:nvPr/>
        </p:nvPicPr>
        <p:blipFill>
          <a:blip r:embed="rId3">
            <a:alphaModFix/>
          </a:blip>
          <a:stretch>
            <a:fillRect/>
          </a:stretch>
        </p:blipFill>
        <p:spPr>
          <a:xfrm>
            <a:off x="1303800" y="1181950"/>
            <a:ext cx="5170190" cy="3961550"/>
          </a:xfrm>
          <a:prstGeom prst="rect">
            <a:avLst/>
          </a:prstGeom>
          <a:noFill/>
          <a:ln>
            <a:noFill/>
          </a:ln>
        </p:spPr>
      </p:pic>
      <p:pic>
        <p:nvPicPr>
          <p:cNvPr id="382" name="Google Shape;382;p27"/>
          <p:cNvPicPr preferRelativeResize="0"/>
          <p:nvPr/>
        </p:nvPicPr>
        <p:blipFill>
          <a:blip r:embed="rId4">
            <a:alphaModFix/>
          </a:blip>
          <a:stretch>
            <a:fillRect/>
          </a:stretch>
        </p:blipFill>
        <p:spPr>
          <a:xfrm>
            <a:off x="1303800" y="1120675"/>
            <a:ext cx="5092629" cy="40228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2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Accuracy Curve for ISL</a:t>
            </a:r>
            <a:endParaRPr/>
          </a:p>
        </p:txBody>
      </p:sp>
      <p:pic>
        <p:nvPicPr>
          <p:cNvPr id="388" name="Google Shape;388;p28"/>
          <p:cNvPicPr preferRelativeResize="0"/>
          <p:nvPr/>
        </p:nvPicPr>
        <p:blipFill>
          <a:blip r:embed="rId3">
            <a:alphaModFix/>
          </a:blip>
          <a:stretch>
            <a:fillRect/>
          </a:stretch>
        </p:blipFill>
        <p:spPr>
          <a:xfrm>
            <a:off x="1418050" y="1441250"/>
            <a:ext cx="4690000" cy="3517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2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Loss Curve for ASL</a:t>
            </a:r>
            <a:endParaRPr/>
          </a:p>
        </p:txBody>
      </p:sp>
      <p:pic>
        <p:nvPicPr>
          <p:cNvPr id="394" name="Google Shape;394;p29"/>
          <p:cNvPicPr preferRelativeResize="0"/>
          <p:nvPr/>
        </p:nvPicPr>
        <p:blipFill>
          <a:blip r:embed="rId3">
            <a:alphaModFix/>
          </a:blip>
          <a:stretch>
            <a:fillRect/>
          </a:stretch>
        </p:blipFill>
        <p:spPr>
          <a:xfrm>
            <a:off x="1257050" y="1205300"/>
            <a:ext cx="5083275" cy="38124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0"/>
          <p:cNvSpPr txBox="1"/>
          <p:nvPr>
            <p:ph type="title"/>
          </p:nvPr>
        </p:nvSpPr>
        <p:spPr>
          <a:xfrm>
            <a:off x="487150" y="0"/>
            <a:ext cx="56199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Understanding Datasets</a:t>
            </a:r>
            <a:endParaRPr/>
          </a:p>
        </p:txBody>
      </p:sp>
      <p:sp>
        <p:nvSpPr>
          <p:cNvPr id="400" name="Google Shape;400;p30"/>
          <p:cNvSpPr txBox="1"/>
          <p:nvPr/>
        </p:nvSpPr>
        <p:spPr>
          <a:xfrm>
            <a:off x="487150" y="1767375"/>
            <a:ext cx="81231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Dataset for ASL Link</a:t>
            </a:r>
            <a:r>
              <a:rPr lang="en">
                <a:latin typeface="Nunito"/>
                <a:ea typeface="Nunito"/>
                <a:cs typeface="Nunito"/>
                <a:sym typeface="Nunito"/>
              </a:rPr>
              <a:t> - </a:t>
            </a:r>
            <a:r>
              <a:rPr lang="en" u="sng">
                <a:solidFill>
                  <a:schemeClr val="hlink"/>
                </a:solidFill>
                <a:latin typeface="Nunito"/>
                <a:ea typeface="Nunito"/>
                <a:cs typeface="Nunito"/>
                <a:sym typeface="Nunito"/>
                <a:hlinkClick r:id="rId3"/>
              </a:rPr>
              <a:t>https://www.kaggle.com/datasets/ayuraj/asl-dataset</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This dataset consists of </a:t>
            </a:r>
            <a:r>
              <a:rPr b="1" lang="en">
                <a:latin typeface="Nunito"/>
                <a:ea typeface="Nunito"/>
                <a:cs typeface="Nunito"/>
                <a:sym typeface="Nunito"/>
              </a:rPr>
              <a:t>American Sign Language</a:t>
            </a:r>
            <a:r>
              <a:rPr lang="en">
                <a:latin typeface="Nunito"/>
                <a:ea typeface="Nunito"/>
                <a:cs typeface="Nunito"/>
                <a:sym typeface="Nunito"/>
              </a:rPr>
              <a:t> images of letters and numbers in their respective folders with close to 70 images for each sign.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Dataset for ISL Link - </a:t>
            </a:r>
            <a:r>
              <a:rPr lang="en" u="sng">
                <a:solidFill>
                  <a:schemeClr val="hlink"/>
                </a:solidFill>
                <a:latin typeface="Nunito"/>
                <a:ea typeface="Nunito"/>
                <a:cs typeface="Nunito"/>
                <a:sym typeface="Nunito"/>
                <a:hlinkClick r:id="rId4"/>
              </a:rPr>
              <a:t>https://www.kaggle.com/datasets/prathumarikeri/indian-sign-language-isl</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rPr lang="en">
                <a:latin typeface="Nunito"/>
                <a:ea typeface="Nunito"/>
                <a:cs typeface="Nunito"/>
                <a:sym typeface="Nunito"/>
              </a:rPr>
              <a:t>This dataset consists of </a:t>
            </a:r>
            <a:r>
              <a:rPr b="1" lang="en">
                <a:latin typeface="Nunito"/>
                <a:ea typeface="Nunito"/>
                <a:cs typeface="Nunito"/>
                <a:sym typeface="Nunito"/>
              </a:rPr>
              <a:t>Indian Sign Language</a:t>
            </a:r>
            <a:r>
              <a:rPr lang="en">
                <a:latin typeface="Nunito"/>
                <a:ea typeface="Nunito"/>
                <a:cs typeface="Nunito"/>
                <a:sym typeface="Nunito"/>
              </a:rPr>
              <a:t> images of letters and numbers in their respective folders with close to 1200 images for each sign. We took out 70 images for each sign as due to hardware limitations, it would take a lot of time to train the data if we had utilized the entire dataset.</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31"/>
          <p:cNvSpPr txBox="1"/>
          <p:nvPr>
            <p:ph type="title"/>
          </p:nvPr>
        </p:nvSpPr>
        <p:spPr>
          <a:xfrm>
            <a:off x="1194500" y="725075"/>
            <a:ext cx="4045200" cy="521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406" name="Google Shape;406;p31"/>
          <p:cNvSpPr txBox="1"/>
          <p:nvPr>
            <p:ph idx="2" type="body"/>
          </p:nvPr>
        </p:nvSpPr>
        <p:spPr>
          <a:xfrm>
            <a:off x="3758100" y="633625"/>
            <a:ext cx="4576200" cy="38979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t>For the ASL, after training the model, we get a training accuracy of approximately 93% and a validation accuracy of approximately 91%. </a:t>
            </a:r>
            <a:endParaRPr sz="1600"/>
          </a:p>
          <a:p>
            <a:pPr indent="0" lvl="0" marL="457200" rtl="0" algn="l">
              <a:spcBef>
                <a:spcPts val="1200"/>
              </a:spcBef>
              <a:spcAft>
                <a:spcPts val="0"/>
              </a:spcAft>
              <a:buNone/>
            </a:pPr>
            <a:r>
              <a:rPr lang="en" sz="1600"/>
              <a:t> </a:t>
            </a:r>
            <a:endParaRPr sz="1600"/>
          </a:p>
          <a:p>
            <a:pPr indent="-330200" lvl="0" marL="457200" rtl="0" algn="l">
              <a:spcBef>
                <a:spcPts val="1200"/>
              </a:spcBef>
              <a:spcAft>
                <a:spcPts val="0"/>
              </a:spcAft>
              <a:buSzPts val="1600"/>
              <a:buChar char="●"/>
            </a:pPr>
            <a:r>
              <a:rPr lang="en" sz="1600"/>
              <a:t>For the ISL, after training the model, we get a training accuracy of approximately 98% and a validation accuracy of approximately 98%. </a:t>
            </a:r>
            <a:endParaRPr sz="1600"/>
          </a:p>
          <a:p>
            <a:pPr indent="0" lvl="0" marL="0" rtl="0" algn="l">
              <a:spcBef>
                <a:spcPts val="1200"/>
              </a:spcBef>
              <a:spcAft>
                <a:spcPts val="0"/>
              </a:spcAft>
              <a:buNone/>
            </a:pPr>
            <a:r>
              <a:t/>
            </a:r>
            <a:endParaRPr sz="1600"/>
          </a:p>
          <a:p>
            <a:pPr indent="0" lvl="0" marL="0" rtl="0" algn="l">
              <a:spcBef>
                <a:spcPts val="1200"/>
              </a:spcBef>
              <a:spcAft>
                <a:spcPts val="1200"/>
              </a:spcAft>
              <a:buNone/>
            </a:pPr>
            <a:r>
              <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507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the problem you are solving?</a:t>
            </a:r>
            <a:endParaRPr/>
          </a:p>
        </p:txBody>
      </p:sp>
      <p:sp>
        <p:nvSpPr>
          <p:cNvPr id="284" name="Google Shape;284;p14"/>
          <p:cNvSpPr txBox="1"/>
          <p:nvPr>
            <p:ph idx="1" type="body"/>
          </p:nvPr>
        </p:nvSpPr>
        <p:spPr>
          <a:xfrm>
            <a:off x="894525" y="1518325"/>
            <a:ext cx="7440000" cy="3013500"/>
          </a:xfrm>
          <a:prstGeom prst="rect">
            <a:avLst/>
          </a:prstGeom>
        </p:spPr>
        <p:txBody>
          <a:bodyPr anchorCtr="0" anchor="t" bIns="91425" lIns="91425" spcFirstLastPara="1" rIns="91425" wrap="square" tIns="91425">
            <a:noAutofit/>
          </a:bodyPr>
          <a:lstStyle/>
          <a:p>
            <a:pPr indent="-323850" lvl="0" marL="457200" rtl="0" algn="l">
              <a:lnSpc>
                <a:spcPct val="107916"/>
              </a:lnSpc>
              <a:spcBef>
                <a:spcPts val="0"/>
              </a:spcBef>
              <a:spcAft>
                <a:spcPts val="0"/>
              </a:spcAft>
              <a:buClr>
                <a:srgbClr val="000000"/>
              </a:buClr>
              <a:buSzPts val="1500"/>
              <a:buFont typeface="Maven Pro"/>
              <a:buChar char="●"/>
            </a:pPr>
            <a:r>
              <a:rPr lang="en" sz="1500">
                <a:solidFill>
                  <a:srgbClr val="000000"/>
                </a:solidFill>
                <a:latin typeface="Maven Pro"/>
                <a:ea typeface="Maven Pro"/>
                <a:cs typeface="Maven Pro"/>
                <a:sym typeface="Maven Pro"/>
              </a:rPr>
              <a:t>Currently, 1.5 billion people in the world suffer from partial hearing loss and more than 430 million people have complete hearing loss.</a:t>
            </a:r>
            <a:endParaRPr sz="1500">
              <a:solidFill>
                <a:srgbClr val="000000"/>
              </a:solidFill>
              <a:latin typeface="Maven Pro"/>
              <a:ea typeface="Maven Pro"/>
              <a:cs typeface="Maven Pro"/>
              <a:sym typeface="Maven Pro"/>
            </a:endParaRPr>
          </a:p>
          <a:p>
            <a:pPr indent="-323850" lvl="0" marL="457200" rtl="0" algn="l">
              <a:lnSpc>
                <a:spcPct val="107916"/>
              </a:lnSpc>
              <a:spcBef>
                <a:spcPts val="0"/>
              </a:spcBef>
              <a:spcAft>
                <a:spcPts val="0"/>
              </a:spcAft>
              <a:buClr>
                <a:srgbClr val="000000"/>
              </a:buClr>
              <a:buSzPts val="1500"/>
              <a:buFont typeface="Maven Pro"/>
              <a:buChar char="●"/>
            </a:pPr>
            <a:r>
              <a:rPr lang="en" sz="1500">
                <a:solidFill>
                  <a:srgbClr val="000000"/>
                </a:solidFill>
                <a:latin typeface="Maven Pro"/>
                <a:ea typeface="Maven Pro"/>
                <a:cs typeface="Maven Pro"/>
                <a:sym typeface="Maven Pro"/>
              </a:rPr>
              <a:t>Their only means of communication is Sign Language.</a:t>
            </a:r>
            <a:endParaRPr sz="1500">
              <a:solidFill>
                <a:srgbClr val="000000"/>
              </a:solidFill>
              <a:latin typeface="Maven Pro"/>
              <a:ea typeface="Maven Pro"/>
              <a:cs typeface="Maven Pro"/>
              <a:sym typeface="Maven Pro"/>
            </a:endParaRPr>
          </a:p>
          <a:p>
            <a:pPr indent="-323850" lvl="0" marL="457200" rtl="0" algn="l">
              <a:lnSpc>
                <a:spcPct val="107916"/>
              </a:lnSpc>
              <a:spcBef>
                <a:spcPts val="0"/>
              </a:spcBef>
              <a:spcAft>
                <a:spcPts val="0"/>
              </a:spcAft>
              <a:buClr>
                <a:srgbClr val="000000"/>
              </a:buClr>
              <a:buSzPts val="1500"/>
              <a:buFont typeface="Maven Pro"/>
              <a:buChar char="●"/>
            </a:pPr>
            <a:r>
              <a:rPr b="1" lang="en" sz="1500">
                <a:solidFill>
                  <a:srgbClr val="000000"/>
                </a:solidFill>
                <a:latin typeface="Maven Pro"/>
                <a:ea typeface="Maven Pro"/>
                <a:cs typeface="Maven Pro"/>
                <a:sym typeface="Maven Pro"/>
              </a:rPr>
              <a:t>Sign Language recognition (SLR)</a:t>
            </a:r>
            <a:r>
              <a:rPr lang="en" sz="1500">
                <a:solidFill>
                  <a:srgbClr val="000000"/>
                </a:solidFill>
                <a:latin typeface="Maven Pro"/>
                <a:ea typeface="Maven Pro"/>
                <a:cs typeface="Maven Pro"/>
                <a:sym typeface="Maven Pro"/>
              </a:rPr>
              <a:t> is a process that uses technology to recognize what the specially-abled person is saying by identifying the signs and hand gestures and returning the output in the form of text or speech. </a:t>
            </a:r>
            <a:endParaRPr sz="1500">
              <a:solidFill>
                <a:srgbClr val="000000"/>
              </a:solidFill>
              <a:latin typeface="Maven Pro"/>
              <a:ea typeface="Maven Pro"/>
              <a:cs typeface="Maven Pro"/>
              <a:sym typeface="Maven Pro"/>
            </a:endParaRPr>
          </a:p>
          <a:p>
            <a:pPr indent="-323850" lvl="0" marL="457200" rtl="0" algn="l">
              <a:lnSpc>
                <a:spcPct val="107916"/>
              </a:lnSpc>
              <a:spcBef>
                <a:spcPts val="0"/>
              </a:spcBef>
              <a:spcAft>
                <a:spcPts val="0"/>
              </a:spcAft>
              <a:buClr>
                <a:srgbClr val="000000"/>
              </a:buClr>
              <a:buSzPts val="1500"/>
              <a:buFont typeface="Maven Pro"/>
              <a:buChar char="●"/>
            </a:pPr>
            <a:r>
              <a:rPr lang="en" sz="1500">
                <a:solidFill>
                  <a:srgbClr val="000000"/>
                </a:solidFill>
                <a:latin typeface="Maven Pro"/>
                <a:ea typeface="Maven Pro"/>
                <a:cs typeface="Maven Pro"/>
                <a:sym typeface="Maven Pro"/>
              </a:rPr>
              <a:t>However, SLR systems are usually trained on just one sign language system. What if a deaf person from the United States who communicates using the American Sign Language(ASL) System wanted to communicate with a deaf person from India who communicates using the Indian Sign </a:t>
            </a:r>
            <a:r>
              <a:rPr lang="en" sz="1500">
                <a:solidFill>
                  <a:srgbClr val="000000"/>
                </a:solidFill>
                <a:latin typeface="Maven Pro"/>
                <a:ea typeface="Maven Pro"/>
                <a:cs typeface="Maven Pro"/>
                <a:sym typeface="Maven Pro"/>
              </a:rPr>
              <a:t>Language</a:t>
            </a:r>
            <a:r>
              <a:rPr lang="en" sz="1500">
                <a:solidFill>
                  <a:srgbClr val="000000"/>
                </a:solidFill>
                <a:latin typeface="Maven Pro"/>
                <a:ea typeface="Maven Pro"/>
                <a:cs typeface="Maven Pro"/>
                <a:sym typeface="Maven Pro"/>
              </a:rPr>
              <a:t>(ISL) System? They would not understand each other’s sign languages. </a:t>
            </a:r>
            <a:endParaRPr sz="1600">
              <a:latin typeface="Maven Pro"/>
              <a:ea typeface="Maven Pro"/>
              <a:cs typeface="Maven Pro"/>
              <a:sym typeface="Maven P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32"/>
          <p:cNvSpPr txBox="1"/>
          <p:nvPr>
            <p:ph idx="1" type="body"/>
          </p:nvPr>
        </p:nvSpPr>
        <p:spPr>
          <a:xfrm>
            <a:off x="1315125" y="788950"/>
            <a:ext cx="3430500" cy="377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sz="2100">
              <a:solidFill>
                <a:schemeClr val="dk1"/>
              </a:solidFill>
            </a:endParaRPr>
          </a:p>
          <a:p>
            <a:pPr indent="0" lvl="0" marL="457200" rtl="0" algn="l">
              <a:spcBef>
                <a:spcPts val="1200"/>
              </a:spcBef>
              <a:spcAft>
                <a:spcPts val="1200"/>
              </a:spcAft>
              <a:buNone/>
            </a:pPr>
            <a:r>
              <a:t/>
            </a:r>
            <a:endParaRPr sz="1600"/>
          </a:p>
        </p:txBody>
      </p:sp>
      <p:sp>
        <p:nvSpPr>
          <p:cNvPr id="412" name="Google Shape;412;p32"/>
          <p:cNvSpPr txBox="1"/>
          <p:nvPr>
            <p:ph idx="2" type="body"/>
          </p:nvPr>
        </p:nvSpPr>
        <p:spPr>
          <a:xfrm>
            <a:off x="2998325" y="292925"/>
            <a:ext cx="3430500" cy="370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100">
                <a:solidFill>
                  <a:schemeClr val="dk1"/>
                </a:solidFill>
              </a:rPr>
              <a:t>Output - ASL - Number 2</a:t>
            </a:r>
            <a:endParaRPr b="1" sz="2100">
              <a:solidFill>
                <a:schemeClr val="dk1"/>
              </a:solidFill>
            </a:endParaRPr>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1200"/>
              </a:spcAft>
              <a:buNone/>
            </a:pPr>
            <a:r>
              <a:t/>
            </a:r>
            <a:endParaRPr sz="1600"/>
          </a:p>
        </p:txBody>
      </p:sp>
      <p:pic>
        <p:nvPicPr>
          <p:cNvPr id="413" name="Google Shape;413;p32"/>
          <p:cNvPicPr preferRelativeResize="0"/>
          <p:nvPr/>
        </p:nvPicPr>
        <p:blipFill rotWithShape="1">
          <a:blip r:embed="rId3">
            <a:alphaModFix/>
          </a:blip>
          <a:srcRect b="38141" l="1989" r="14054" t="3169"/>
          <a:stretch/>
        </p:blipFill>
        <p:spPr>
          <a:xfrm>
            <a:off x="606488" y="1131850"/>
            <a:ext cx="7776125" cy="38501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33"/>
          <p:cNvSpPr txBox="1"/>
          <p:nvPr>
            <p:ph idx="1" type="body"/>
          </p:nvPr>
        </p:nvSpPr>
        <p:spPr>
          <a:xfrm>
            <a:off x="1315125" y="788950"/>
            <a:ext cx="3430500" cy="377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sz="2100">
              <a:solidFill>
                <a:schemeClr val="dk1"/>
              </a:solidFill>
            </a:endParaRPr>
          </a:p>
          <a:p>
            <a:pPr indent="0" lvl="0" marL="457200" rtl="0" algn="l">
              <a:spcBef>
                <a:spcPts val="1200"/>
              </a:spcBef>
              <a:spcAft>
                <a:spcPts val="1200"/>
              </a:spcAft>
              <a:buNone/>
            </a:pPr>
            <a:r>
              <a:t/>
            </a:r>
            <a:endParaRPr sz="1600"/>
          </a:p>
        </p:txBody>
      </p:sp>
      <p:sp>
        <p:nvSpPr>
          <p:cNvPr id="419" name="Google Shape;419;p33"/>
          <p:cNvSpPr txBox="1"/>
          <p:nvPr>
            <p:ph idx="2" type="body"/>
          </p:nvPr>
        </p:nvSpPr>
        <p:spPr>
          <a:xfrm>
            <a:off x="3164225" y="292925"/>
            <a:ext cx="3430500" cy="370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100">
                <a:solidFill>
                  <a:schemeClr val="dk1"/>
                </a:solidFill>
              </a:rPr>
              <a:t>Output - ASL - Number 6</a:t>
            </a:r>
            <a:endParaRPr b="1" sz="2100">
              <a:solidFill>
                <a:schemeClr val="dk1"/>
              </a:solidFill>
            </a:endParaRPr>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1200"/>
              </a:spcAft>
              <a:buNone/>
            </a:pPr>
            <a:r>
              <a:t/>
            </a:r>
            <a:endParaRPr b="1" sz="2100">
              <a:solidFill>
                <a:schemeClr val="dk1"/>
              </a:solidFill>
            </a:endParaRPr>
          </a:p>
        </p:txBody>
      </p:sp>
      <p:pic>
        <p:nvPicPr>
          <p:cNvPr id="420" name="Google Shape;420;p33"/>
          <p:cNvPicPr preferRelativeResize="0"/>
          <p:nvPr/>
        </p:nvPicPr>
        <p:blipFill rotWithShape="1">
          <a:blip r:embed="rId3">
            <a:alphaModFix/>
          </a:blip>
          <a:srcRect b="41631" l="4866" r="16263" t="3531"/>
          <a:stretch/>
        </p:blipFill>
        <p:spPr>
          <a:xfrm>
            <a:off x="676975" y="955700"/>
            <a:ext cx="7864550" cy="38271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34"/>
          <p:cNvSpPr txBox="1"/>
          <p:nvPr>
            <p:ph idx="1" type="body"/>
          </p:nvPr>
        </p:nvSpPr>
        <p:spPr>
          <a:xfrm>
            <a:off x="1315125" y="788950"/>
            <a:ext cx="3430500" cy="377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sz="2100">
              <a:solidFill>
                <a:schemeClr val="dk1"/>
              </a:solidFill>
            </a:endParaRPr>
          </a:p>
          <a:p>
            <a:pPr indent="0" lvl="0" marL="457200" rtl="0" algn="l">
              <a:spcBef>
                <a:spcPts val="1200"/>
              </a:spcBef>
              <a:spcAft>
                <a:spcPts val="1200"/>
              </a:spcAft>
              <a:buNone/>
            </a:pPr>
            <a:r>
              <a:t/>
            </a:r>
            <a:endParaRPr sz="1600"/>
          </a:p>
        </p:txBody>
      </p:sp>
      <p:sp>
        <p:nvSpPr>
          <p:cNvPr id="426" name="Google Shape;426;p34"/>
          <p:cNvSpPr txBox="1"/>
          <p:nvPr>
            <p:ph idx="2" type="body"/>
          </p:nvPr>
        </p:nvSpPr>
        <p:spPr>
          <a:xfrm>
            <a:off x="3009400" y="315050"/>
            <a:ext cx="3430500" cy="370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100">
                <a:solidFill>
                  <a:schemeClr val="dk1"/>
                </a:solidFill>
              </a:rPr>
              <a:t>Output - ASL - Letter c</a:t>
            </a:r>
            <a:endParaRPr b="1" sz="2100">
              <a:solidFill>
                <a:schemeClr val="dk1"/>
              </a:solidFill>
            </a:endParaRPr>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1200"/>
              </a:spcAft>
              <a:buNone/>
            </a:pPr>
            <a:r>
              <a:t/>
            </a:r>
            <a:endParaRPr b="1" sz="2100">
              <a:solidFill>
                <a:schemeClr val="dk1"/>
              </a:solidFill>
            </a:endParaRPr>
          </a:p>
        </p:txBody>
      </p:sp>
      <p:pic>
        <p:nvPicPr>
          <p:cNvPr id="427" name="Google Shape;427;p34"/>
          <p:cNvPicPr preferRelativeResize="0"/>
          <p:nvPr/>
        </p:nvPicPr>
        <p:blipFill rotWithShape="1">
          <a:blip r:embed="rId3">
            <a:alphaModFix/>
          </a:blip>
          <a:srcRect b="40767" l="4740" r="16389" t="3750"/>
          <a:stretch/>
        </p:blipFill>
        <p:spPr>
          <a:xfrm>
            <a:off x="566325" y="933575"/>
            <a:ext cx="8174299" cy="38625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35"/>
          <p:cNvSpPr txBox="1"/>
          <p:nvPr>
            <p:ph idx="1" type="body"/>
          </p:nvPr>
        </p:nvSpPr>
        <p:spPr>
          <a:xfrm>
            <a:off x="1315125" y="788950"/>
            <a:ext cx="3430500" cy="377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sz="2100">
              <a:solidFill>
                <a:schemeClr val="dk1"/>
              </a:solidFill>
            </a:endParaRPr>
          </a:p>
          <a:p>
            <a:pPr indent="0" lvl="0" marL="457200" rtl="0" algn="l">
              <a:spcBef>
                <a:spcPts val="1200"/>
              </a:spcBef>
              <a:spcAft>
                <a:spcPts val="1200"/>
              </a:spcAft>
              <a:buNone/>
            </a:pPr>
            <a:r>
              <a:t/>
            </a:r>
            <a:endParaRPr sz="1600"/>
          </a:p>
        </p:txBody>
      </p:sp>
      <p:sp>
        <p:nvSpPr>
          <p:cNvPr id="433" name="Google Shape;433;p35"/>
          <p:cNvSpPr txBox="1"/>
          <p:nvPr>
            <p:ph idx="2" type="body"/>
          </p:nvPr>
        </p:nvSpPr>
        <p:spPr>
          <a:xfrm>
            <a:off x="2856750" y="337175"/>
            <a:ext cx="3430500" cy="370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100">
                <a:solidFill>
                  <a:schemeClr val="dk1"/>
                </a:solidFill>
              </a:rPr>
              <a:t>Output - ISL - Letter a</a:t>
            </a:r>
            <a:endParaRPr b="1" sz="2100">
              <a:solidFill>
                <a:schemeClr val="dk1"/>
              </a:solidFill>
            </a:endParaRPr>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b="1" sz="2100">
              <a:solidFill>
                <a:schemeClr val="dk1"/>
              </a:solidFill>
            </a:endParaRPr>
          </a:p>
          <a:p>
            <a:pPr indent="0" lvl="0" marL="0" rtl="0" algn="l">
              <a:spcBef>
                <a:spcPts val="1200"/>
              </a:spcBef>
              <a:spcAft>
                <a:spcPts val="1200"/>
              </a:spcAft>
              <a:buNone/>
            </a:pPr>
            <a:r>
              <a:t/>
            </a:r>
            <a:endParaRPr b="1" sz="2100">
              <a:solidFill>
                <a:schemeClr val="dk1"/>
              </a:solidFill>
            </a:endParaRPr>
          </a:p>
        </p:txBody>
      </p:sp>
      <p:pic>
        <p:nvPicPr>
          <p:cNvPr id="434" name="Google Shape;434;p35"/>
          <p:cNvPicPr preferRelativeResize="0"/>
          <p:nvPr/>
        </p:nvPicPr>
        <p:blipFill rotWithShape="1">
          <a:blip r:embed="rId3">
            <a:alphaModFix/>
          </a:blip>
          <a:srcRect b="40776" l="4866" r="16387" t="3525"/>
          <a:stretch/>
        </p:blipFill>
        <p:spPr>
          <a:xfrm>
            <a:off x="643775" y="1077350"/>
            <a:ext cx="7986250" cy="406614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36"/>
          <p:cNvSpPr txBox="1"/>
          <p:nvPr>
            <p:ph idx="1" type="body"/>
          </p:nvPr>
        </p:nvSpPr>
        <p:spPr>
          <a:xfrm>
            <a:off x="1315125" y="788950"/>
            <a:ext cx="3430500" cy="377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sz="2100">
              <a:solidFill>
                <a:schemeClr val="dk1"/>
              </a:solidFill>
            </a:endParaRPr>
          </a:p>
          <a:p>
            <a:pPr indent="0" lvl="0" marL="457200" rtl="0" algn="l">
              <a:spcBef>
                <a:spcPts val="1200"/>
              </a:spcBef>
              <a:spcAft>
                <a:spcPts val="1200"/>
              </a:spcAft>
              <a:buNone/>
            </a:pPr>
            <a:r>
              <a:t/>
            </a:r>
            <a:endParaRPr sz="1600"/>
          </a:p>
        </p:txBody>
      </p:sp>
      <p:sp>
        <p:nvSpPr>
          <p:cNvPr id="440" name="Google Shape;440;p36"/>
          <p:cNvSpPr txBox="1"/>
          <p:nvPr>
            <p:ph idx="2" type="body"/>
          </p:nvPr>
        </p:nvSpPr>
        <p:spPr>
          <a:xfrm>
            <a:off x="3064700" y="315050"/>
            <a:ext cx="3430500" cy="370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100">
                <a:solidFill>
                  <a:schemeClr val="dk1"/>
                </a:solidFill>
              </a:rPr>
              <a:t>Output - ISL - Letter b</a:t>
            </a:r>
            <a:endParaRPr b="1" sz="2100">
              <a:solidFill>
                <a:schemeClr val="dk1"/>
              </a:solidFill>
            </a:endParaRPr>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b="1" sz="2100">
              <a:solidFill>
                <a:schemeClr val="dk1"/>
              </a:solidFill>
            </a:endParaRPr>
          </a:p>
          <a:p>
            <a:pPr indent="0" lvl="0" marL="0" rtl="0" algn="l">
              <a:spcBef>
                <a:spcPts val="1200"/>
              </a:spcBef>
              <a:spcAft>
                <a:spcPts val="1200"/>
              </a:spcAft>
              <a:buNone/>
            </a:pPr>
            <a:r>
              <a:t/>
            </a:r>
            <a:endParaRPr b="1" sz="2100">
              <a:solidFill>
                <a:schemeClr val="dk1"/>
              </a:solidFill>
            </a:endParaRPr>
          </a:p>
        </p:txBody>
      </p:sp>
      <p:pic>
        <p:nvPicPr>
          <p:cNvPr id="441" name="Google Shape;441;p36"/>
          <p:cNvPicPr preferRelativeResize="0"/>
          <p:nvPr/>
        </p:nvPicPr>
        <p:blipFill rotWithShape="1">
          <a:blip r:embed="rId3">
            <a:alphaModFix/>
          </a:blip>
          <a:srcRect b="40989" l="4740" r="16389" t="3528"/>
          <a:stretch/>
        </p:blipFill>
        <p:spPr>
          <a:xfrm>
            <a:off x="643750" y="999925"/>
            <a:ext cx="7997323" cy="42365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37"/>
          <p:cNvSpPr txBox="1"/>
          <p:nvPr>
            <p:ph idx="1" type="body"/>
          </p:nvPr>
        </p:nvSpPr>
        <p:spPr>
          <a:xfrm>
            <a:off x="1315125" y="788950"/>
            <a:ext cx="3430500" cy="3777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b="1" sz="2100">
              <a:solidFill>
                <a:schemeClr val="dk1"/>
              </a:solidFill>
            </a:endParaRPr>
          </a:p>
          <a:p>
            <a:pPr indent="0" lvl="0" marL="457200" rtl="0" algn="l">
              <a:spcBef>
                <a:spcPts val="1200"/>
              </a:spcBef>
              <a:spcAft>
                <a:spcPts val="1200"/>
              </a:spcAft>
              <a:buNone/>
            </a:pPr>
            <a:r>
              <a:t/>
            </a:r>
            <a:endParaRPr sz="1600"/>
          </a:p>
        </p:txBody>
      </p:sp>
      <p:sp>
        <p:nvSpPr>
          <p:cNvPr id="447" name="Google Shape;447;p37"/>
          <p:cNvSpPr txBox="1"/>
          <p:nvPr>
            <p:ph idx="2" type="body"/>
          </p:nvPr>
        </p:nvSpPr>
        <p:spPr>
          <a:xfrm>
            <a:off x="3064700" y="315050"/>
            <a:ext cx="3430500" cy="370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100">
                <a:solidFill>
                  <a:schemeClr val="dk1"/>
                </a:solidFill>
              </a:rPr>
              <a:t>Output - ISL - Letter o</a:t>
            </a:r>
            <a:endParaRPr b="1" sz="2100">
              <a:solidFill>
                <a:schemeClr val="dk1"/>
              </a:solidFill>
            </a:endParaRPr>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b="1" sz="2100">
              <a:solidFill>
                <a:schemeClr val="dk1"/>
              </a:solidFill>
            </a:endParaRPr>
          </a:p>
          <a:p>
            <a:pPr indent="0" lvl="0" marL="0" rtl="0" algn="l">
              <a:spcBef>
                <a:spcPts val="1200"/>
              </a:spcBef>
              <a:spcAft>
                <a:spcPts val="1200"/>
              </a:spcAft>
              <a:buNone/>
            </a:pPr>
            <a:r>
              <a:t/>
            </a:r>
            <a:endParaRPr b="1" sz="2100">
              <a:solidFill>
                <a:schemeClr val="dk1"/>
              </a:solidFill>
            </a:endParaRPr>
          </a:p>
        </p:txBody>
      </p:sp>
      <p:pic>
        <p:nvPicPr>
          <p:cNvPr id="448" name="Google Shape;448;p37"/>
          <p:cNvPicPr preferRelativeResize="0"/>
          <p:nvPr/>
        </p:nvPicPr>
        <p:blipFill rotWithShape="1">
          <a:blip r:embed="rId3">
            <a:alphaModFix/>
          </a:blip>
          <a:srcRect b="41417" l="4380" r="16267" t="3316"/>
          <a:stretch/>
        </p:blipFill>
        <p:spPr>
          <a:xfrm>
            <a:off x="544225" y="966750"/>
            <a:ext cx="8196398" cy="41258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38"/>
          <p:cNvSpPr txBox="1"/>
          <p:nvPr>
            <p:ph type="title"/>
          </p:nvPr>
        </p:nvSpPr>
        <p:spPr>
          <a:xfrm>
            <a:off x="1194500" y="725075"/>
            <a:ext cx="6223500" cy="521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What did we learn?</a:t>
            </a:r>
            <a:endParaRPr/>
          </a:p>
        </p:txBody>
      </p:sp>
      <p:sp>
        <p:nvSpPr>
          <p:cNvPr id="454" name="Google Shape;454;p38"/>
          <p:cNvSpPr txBox="1"/>
          <p:nvPr/>
        </p:nvSpPr>
        <p:spPr>
          <a:xfrm>
            <a:off x="764725" y="1359525"/>
            <a:ext cx="7494300" cy="4063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Nunito"/>
              <a:buChar char="●"/>
            </a:pPr>
            <a:r>
              <a:rPr lang="en">
                <a:latin typeface="Nunito"/>
                <a:ea typeface="Nunito"/>
                <a:cs typeface="Nunito"/>
                <a:sym typeface="Nunito"/>
              </a:rPr>
              <a:t>Through this project, we learned about the importance of sign language recognition for individuals with hearing disabilities and the challenges involved in creating a system that can recognize different sign language systems. </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We also learned about the various techniques involved in developing a sign language recognition tool, including image processing, feature extraction, and machine learning algorithms.</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We also </a:t>
            </a:r>
            <a:r>
              <a:rPr lang="en">
                <a:latin typeface="Nunito"/>
                <a:ea typeface="Nunito"/>
                <a:cs typeface="Nunito"/>
                <a:sym typeface="Nunito"/>
              </a:rPr>
              <a:t>understood</a:t>
            </a:r>
            <a:r>
              <a:rPr lang="en">
                <a:latin typeface="Nunito"/>
                <a:ea typeface="Nunito"/>
                <a:cs typeface="Nunito"/>
                <a:sym typeface="Nunito"/>
              </a:rPr>
              <a:t> the various intricacies involved in building a CNN model that would fit our data just right, without too much bias or variance.</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We </a:t>
            </a:r>
            <a:r>
              <a:rPr lang="en">
                <a:latin typeface="Nunito"/>
                <a:ea typeface="Nunito"/>
                <a:cs typeface="Nunito"/>
                <a:sym typeface="Nunito"/>
              </a:rPr>
              <a:t>learned how a CNN model processes an input image to classify it into a desired type.</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39"/>
          <p:cNvSpPr txBox="1"/>
          <p:nvPr>
            <p:ph type="title"/>
          </p:nvPr>
        </p:nvSpPr>
        <p:spPr>
          <a:xfrm>
            <a:off x="1194500" y="725075"/>
            <a:ext cx="4045200" cy="5211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460" name="Google Shape;460;p39"/>
          <p:cNvSpPr txBox="1"/>
          <p:nvPr/>
        </p:nvSpPr>
        <p:spPr>
          <a:xfrm>
            <a:off x="764725" y="1359525"/>
            <a:ext cx="7494300" cy="320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Nunito"/>
              <a:buChar char="●"/>
            </a:pPr>
            <a:r>
              <a:rPr lang="en">
                <a:latin typeface="Nunito"/>
                <a:ea typeface="Nunito"/>
                <a:cs typeface="Nunito"/>
                <a:sym typeface="Nunito"/>
              </a:rPr>
              <a:t>In the future, we hope to expand our project to recognize a wider range of signs and include more sign language systems to make communication more accessible for individuals with hearing disabilities worldwide. </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We believe that our project can have a positive impact on the lives of individuals with hearing disabilities, enabling them to communicate more effectively and independently.</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824000" y="763600"/>
            <a:ext cx="6390900" cy="3573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sz="3300"/>
              <a:t>Project objective: </a:t>
            </a:r>
            <a:endParaRPr b="1" sz="3300"/>
          </a:p>
          <a:p>
            <a:pPr indent="0" lvl="0" marL="0" rtl="0" algn="l">
              <a:lnSpc>
                <a:spcPct val="107916"/>
              </a:lnSpc>
              <a:spcBef>
                <a:spcPts val="0"/>
              </a:spcBef>
              <a:spcAft>
                <a:spcPts val="800"/>
              </a:spcAft>
              <a:buNone/>
            </a:pPr>
            <a:r>
              <a:rPr lang="en" sz="2200"/>
              <a:t>Develop a two-way real-time sign language recognition tool that can recognize signs from both the American and Indian Sign Language in real time and help facilitate a conversation between the specially abled from two different countries</a:t>
            </a:r>
            <a:endParaRPr sz="2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Problem Setting</a:t>
            </a:r>
            <a:endParaRPr/>
          </a:p>
        </p:txBody>
      </p:sp>
      <p:sp>
        <p:nvSpPr>
          <p:cNvPr id="295" name="Google Shape;295;p16"/>
          <p:cNvSpPr txBox="1"/>
          <p:nvPr>
            <p:ph idx="1" type="body"/>
          </p:nvPr>
        </p:nvSpPr>
        <p:spPr>
          <a:xfrm>
            <a:off x="859200" y="1718425"/>
            <a:ext cx="7475100" cy="2813100"/>
          </a:xfrm>
          <a:prstGeom prst="rect">
            <a:avLst/>
          </a:prstGeom>
        </p:spPr>
        <p:txBody>
          <a:bodyPr anchorCtr="0" anchor="t" bIns="91425" lIns="91425" spcFirstLastPara="1" rIns="91425" wrap="square" tIns="91425">
            <a:normAutofit/>
          </a:bodyPr>
          <a:lstStyle/>
          <a:p>
            <a:pPr indent="-317500" lvl="0" marL="457200" rtl="0" algn="l">
              <a:lnSpc>
                <a:spcPct val="107916"/>
              </a:lnSpc>
              <a:spcBef>
                <a:spcPts val="0"/>
              </a:spcBef>
              <a:spcAft>
                <a:spcPts val="0"/>
              </a:spcAft>
              <a:buSzPts val="1400"/>
              <a:buFont typeface="Maven Pro"/>
              <a:buChar char="●"/>
            </a:pPr>
            <a:r>
              <a:rPr lang="en">
                <a:solidFill>
                  <a:srgbClr val="000000"/>
                </a:solidFill>
                <a:latin typeface="Maven Pro"/>
                <a:ea typeface="Maven Pro"/>
                <a:cs typeface="Maven Pro"/>
                <a:sym typeface="Maven Pro"/>
              </a:rPr>
              <a:t>The program would first ask the user whether he/she wishes to use the ASL or the ISL.</a:t>
            </a:r>
            <a:endParaRPr>
              <a:solidFill>
                <a:srgbClr val="000000"/>
              </a:solidFill>
              <a:latin typeface="Maven Pro"/>
              <a:ea typeface="Maven Pro"/>
              <a:cs typeface="Maven Pro"/>
              <a:sym typeface="Maven Pro"/>
            </a:endParaRPr>
          </a:p>
          <a:p>
            <a:pPr indent="-317500" lvl="0" marL="457200" rtl="0" algn="l">
              <a:lnSpc>
                <a:spcPct val="107916"/>
              </a:lnSpc>
              <a:spcBef>
                <a:spcPts val="800"/>
              </a:spcBef>
              <a:spcAft>
                <a:spcPts val="0"/>
              </a:spcAft>
              <a:buSzPts val="1400"/>
              <a:buFont typeface="Maven Pro"/>
              <a:buChar char="●"/>
            </a:pPr>
            <a:r>
              <a:rPr lang="en">
                <a:solidFill>
                  <a:srgbClr val="000000"/>
                </a:solidFill>
                <a:latin typeface="Maven Pro"/>
                <a:ea typeface="Maven Pro"/>
                <a:cs typeface="Maven Pro"/>
                <a:sym typeface="Maven Pro"/>
              </a:rPr>
              <a:t>A real time sign language recognition tool would use a front camera for capturing the signs the user is making and the ML algorithm would translate the signs in real time to text which would be displayed on the screen. </a:t>
            </a:r>
            <a:endParaRPr>
              <a:solidFill>
                <a:srgbClr val="000000"/>
              </a:solidFill>
              <a:latin typeface="Maven Pro"/>
              <a:ea typeface="Maven Pro"/>
              <a:cs typeface="Maven Pro"/>
              <a:sym typeface="Maven Pro"/>
            </a:endParaRPr>
          </a:p>
          <a:p>
            <a:pPr indent="-317500" lvl="0" marL="457200" rtl="0" algn="l">
              <a:lnSpc>
                <a:spcPct val="107916"/>
              </a:lnSpc>
              <a:spcBef>
                <a:spcPts val="800"/>
              </a:spcBef>
              <a:spcAft>
                <a:spcPts val="0"/>
              </a:spcAft>
              <a:buSzPts val="1400"/>
              <a:buFont typeface="Maven Pro"/>
              <a:buChar char="●"/>
            </a:pPr>
            <a:r>
              <a:rPr lang="en">
                <a:solidFill>
                  <a:srgbClr val="000000"/>
                </a:solidFill>
                <a:latin typeface="Maven Pro"/>
                <a:ea typeface="Maven Pro"/>
                <a:cs typeface="Maven Pro"/>
                <a:sym typeface="Maven Pro"/>
              </a:rPr>
              <a:t>The displayed text can also be converted to speech using text-to-speech. </a:t>
            </a:r>
            <a:endParaRPr>
              <a:solidFill>
                <a:srgbClr val="000000"/>
              </a:solidFill>
              <a:latin typeface="Maven Pro"/>
              <a:ea typeface="Maven Pro"/>
              <a:cs typeface="Maven Pro"/>
              <a:sym typeface="Maven Pro"/>
            </a:endParaRPr>
          </a:p>
          <a:p>
            <a:pPr indent="-317500" lvl="0" marL="457200" rtl="0" algn="l">
              <a:lnSpc>
                <a:spcPct val="107916"/>
              </a:lnSpc>
              <a:spcBef>
                <a:spcPts val="800"/>
              </a:spcBef>
              <a:spcAft>
                <a:spcPts val="0"/>
              </a:spcAft>
              <a:buSzPts val="1400"/>
              <a:buFont typeface="Maven Pro"/>
              <a:buChar char="●"/>
            </a:pPr>
            <a:r>
              <a:rPr lang="en">
                <a:solidFill>
                  <a:srgbClr val="000000"/>
                </a:solidFill>
                <a:latin typeface="Maven Pro"/>
                <a:ea typeface="Maven Pro"/>
                <a:cs typeface="Maven Pro"/>
                <a:sym typeface="Maven Pro"/>
              </a:rPr>
              <a:t>For the purpose of this project we plan on converting just the numbers (0-9) and the letters (A-Z) from sign language to text in both the sign language systems. </a:t>
            </a:r>
            <a:endParaRPr>
              <a:solidFill>
                <a:srgbClr val="000000"/>
              </a:solidFill>
              <a:latin typeface="Maven Pro"/>
              <a:ea typeface="Maven Pro"/>
              <a:cs typeface="Maven Pro"/>
              <a:sym typeface="Maven Pro"/>
            </a:endParaRPr>
          </a:p>
          <a:p>
            <a:pPr indent="-317500" lvl="0" marL="457200" rtl="0" algn="l">
              <a:lnSpc>
                <a:spcPct val="107916"/>
              </a:lnSpc>
              <a:spcBef>
                <a:spcPts val="800"/>
              </a:spcBef>
              <a:spcAft>
                <a:spcPts val="800"/>
              </a:spcAft>
              <a:buSzPts val="1400"/>
              <a:buFont typeface="Maven Pro"/>
              <a:buChar char="●"/>
            </a:pPr>
            <a:r>
              <a:rPr lang="en">
                <a:solidFill>
                  <a:srgbClr val="000000"/>
                </a:solidFill>
                <a:latin typeface="Maven Pro"/>
                <a:ea typeface="Maven Pro"/>
                <a:cs typeface="Maven Pro"/>
                <a:sym typeface="Maven Pro"/>
              </a:rPr>
              <a:t>We would be using the python programming language and training a convolutional neural network (CNN) to make this possible.</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Input of the model</a:t>
            </a:r>
            <a:endParaRPr/>
          </a:p>
        </p:txBody>
      </p:sp>
      <p:sp>
        <p:nvSpPr>
          <p:cNvPr id="301" name="Google Shape;301;p17"/>
          <p:cNvSpPr txBox="1"/>
          <p:nvPr>
            <p:ph idx="1" type="body"/>
          </p:nvPr>
        </p:nvSpPr>
        <p:spPr>
          <a:xfrm>
            <a:off x="895825" y="1300950"/>
            <a:ext cx="74388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Maven Pro"/>
              <a:buChar char="●"/>
            </a:pPr>
            <a:r>
              <a:rPr lang="en" sz="1600"/>
              <a:t>70 images of each character for </a:t>
            </a:r>
            <a:r>
              <a:rPr b="1" lang="en" sz="1600"/>
              <a:t>ASL</a:t>
            </a:r>
            <a:r>
              <a:rPr lang="en" sz="1600"/>
              <a:t> were taken. Each of them were rotated and total </a:t>
            </a:r>
            <a:r>
              <a:rPr b="1" lang="en" sz="1600"/>
              <a:t>140 images of each character</a:t>
            </a:r>
            <a:r>
              <a:rPr lang="en" sz="1600"/>
              <a:t> were used for validation and training</a:t>
            </a:r>
            <a:endParaRPr sz="1600"/>
          </a:p>
          <a:p>
            <a:pPr indent="-330200" lvl="0" marL="457200" rtl="0" algn="l">
              <a:spcBef>
                <a:spcPts val="0"/>
              </a:spcBef>
              <a:spcAft>
                <a:spcPts val="0"/>
              </a:spcAft>
              <a:buSzPts val="1600"/>
              <a:buChar char="●"/>
            </a:pPr>
            <a:r>
              <a:rPr lang="en" sz="1600"/>
              <a:t>70 images of each character for </a:t>
            </a:r>
            <a:r>
              <a:rPr b="1" lang="en" sz="1600"/>
              <a:t>ISL</a:t>
            </a:r>
            <a:r>
              <a:rPr lang="en" sz="1600"/>
              <a:t> were taken. Each of them were rotated and total </a:t>
            </a:r>
            <a:r>
              <a:rPr b="1" lang="en" sz="1600"/>
              <a:t>140 images of each character</a:t>
            </a:r>
            <a:r>
              <a:rPr lang="en" sz="1600"/>
              <a:t> were used for validation and training.</a:t>
            </a:r>
            <a:endParaRPr sz="1600"/>
          </a:p>
          <a:p>
            <a:pPr indent="-330200" lvl="0" marL="457200" rtl="0" algn="l">
              <a:spcBef>
                <a:spcPts val="0"/>
              </a:spcBef>
              <a:spcAft>
                <a:spcPts val="0"/>
              </a:spcAft>
              <a:buSzPts val="1600"/>
              <a:buChar char="●"/>
            </a:pPr>
            <a:r>
              <a:rPr lang="en" sz="1600"/>
              <a:t>For both the models, 11/12th of the images were used for training and the rest (1/12th) were used for validation.</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Methodology</a:t>
            </a:r>
            <a:endParaRPr/>
          </a:p>
        </p:txBody>
      </p:sp>
      <p:grpSp>
        <p:nvGrpSpPr>
          <p:cNvPr id="307" name="Google Shape;307;p18"/>
          <p:cNvGrpSpPr/>
          <p:nvPr/>
        </p:nvGrpSpPr>
        <p:grpSpPr>
          <a:xfrm>
            <a:off x="424825" y="1253973"/>
            <a:ext cx="8294372" cy="799416"/>
            <a:chOff x="424813" y="1177875"/>
            <a:chExt cx="8294372" cy="849900"/>
          </a:xfrm>
        </p:grpSpPr>
        <p:sp>
          <p:nvSpPr>
            <p:cNvPr id="308" name="Google Shape;308;p18"/>
            <p:cNvSpPr/>
            <p:nvPr/>
          </p:nvSpPr>
          <p:spPr>
            <a:xfrm>
              <a:off x="2927684" y="1177875"/>
              <a:ext cx="5791500" cy="84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8"/>
            <p:cNvSpPr/>
            <p:nvPr/>
          </p:nvSpPr>
          <p:spPr>
            <a:xfrm>
              <a:off x="424813" y="1177875"/>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 name="Google Shape;310;p18"/>
          <p:cNvSpPr txBox="1"/>
          <p:nvPr>
            <p:ph idx="4294967295" type="body"/>
          </p:nvPr>
        </p:nvSpPr>
        <p:spPr>
          <a:xfrm>
            <a:off x="539675" y="1254200"/>
            <a:ext cx="2422500" cy="799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a:solidFill>
                  <a:schemeClr val="lt1"/>
                </a:solidFill>
              </a:rPr>
              <a:t>Step</a:t>
            </a:r>
            <a:r>
              <a:rPr lang="en">
                <a:solidFill>
                  <a:schemeClr val="lt1"/>
                </a:solidFill>
              </a:rPr>
              <a:t> 1: Skin Detection by Histogram Backprojection</a:t>
            </a:r>
            <a:endParaRPr>
              <a:solidFill>
                <a:schemeClr val="lt1"/>
              </a:solidFill>
            </a:endParaRPr>
          </a:p>
        </p:txBody>
      </p:sp>
      <p:sp>
        <p:nvSpPr>
          <p:cNvPr id="311" name="Google Shape;311;p18"/>
          <p:cNvSpPr txBox="1"/>
          <p:nvPr>
            <p:ph idx="4294967295" type="body"/>
          </p:nvPr>
        </p:nvSpPr>
        <p:spPr>
          <a:xfrm>
            <a:off x="3480453" y="1254158"/>
            <a:ext cx="5111700" cy="799200"/>
          </a:xfrm>
          <a:prstGeom prst="rect">
            <a:avLst/>
          </a:prstGeom>
        </p:spPr>
        <p:txBody>
          <a:bodyPr anchorCtr="0" anchor="ctr" bIns="91425" lIns="91425" spcFirstLastPara="1" rIns="91425" wrap="square" tIns="91425">
            <a:normAutofit lnSpcReduction="10000"/>
          </a:bodyPr>
          <a:lstStyle/>
          <a:p>
            <a:pPr indent="-311150" lvl="0" marL="457200" rtl="0" algn="l">
              <a:spcBef>
                <a:spcPts val="0"/>
              </a:spcBef>
              <a:spcAft>
                <a:spcPts val="0"/>
              </a:spcAft>
              <a:buClr>
                <a:schemeClr val="lt1"/>
              </a:buClr>
              <a:buSzPts val="1300"/>
              <a:buChar char="●"/>
            </a:pPr>
            <a:r>
              <a:rPr lang="en">
                <a:solidFill>
                  <a:schemeClr val="lt1"/>
                </a:solidFill>
              </a:rPr>
              <a:t>A histogram that contains the number of pixels for each possible value of pixel was created for a sample image to identify the skin color</a:t>
            </a:r>
            <a:endParaRPr>
              <a:solidFill>
                <a:schemeClr val="lt1"/>
              </a:solidFill>
            </a:endParaRPr>
          </a:p>
        </p:txBody>
      </p:sp>
      <p:grpSp>
        <p:nvGrpSpPr>
          <p:cNvPr id="312" name="Google Shape;312;p18"/>
          <p:cNvGrpSpPr/>
          <p:nvPr/>
        </p:nvGrpSpPr>
        <p:grpSpPr>
          <a:xfrm>
            <a:off x="424825" y="2127339"/>
            <a:ext cx="8294360" cy="799416"/>
            <a:chOff x="424813" y="2075689"/>
            <a:chExt cx="8294360" cy="849900"/>
          </a:xfrm>
        </p:grpSpPr>
        <p:sp>
          <p:nvSpPr>
            <p:cNvPr id="313" name="Google Shape;313;p18"/>
            <p:cNvSpPr/>
            <p:nvPr/>
          </p:nvSpPr>
          <p:spPr>
            <a:xfrm>
              <a:off x="2927672" y="2075689"/>
              <a:ext cx="5791500" cy="84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8"/>
            <p:cNvSpPr/>
            <p:nvPr/>
          </p:nvSpPr>
          <p:spPr>
            <a:xfrm>
              <a:off x="424813" y="2075689"/>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18"/>
          <p:cNvSpPr txBox="1"/>
          <p:nvPr>
            <p:ph idx="4294967295" type="body"/>
          </p:nvPr>
        </p:nvSpPr>
        <p:spPr>
          <a:xfrm>
            <a:off x="539675" y="2127450"/>
            <a:ext cx="2422500" cy="799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a:solidFill>
                  <a:schemeClr val="lt1"/>
                </a:solidFill>
              </a:rPr>
              <a:t>Step </a:t>
            </a:r>
            <a:r>
              <a:rPr lang="en">
                <a:solidFill>
                  <a:schemeClr val="lt1"/>
                </a:solidFill>
              </a:rPr>
              <a:t>2: Hand Segmentation using the OpenCv library</a:t>
            </a:r>
            <a:endParaRPr>
              <a:solidFill>
                <a:schemeClr val="lt1"/>
              </a:solidFill>
            </a:endParaRPr>
          </a:p>
        </p:txBody>
      </p:sp>
      <p:sp>
        <p:nvSpPr>
          <p:cNvPr id="316" name="Google Shape;316;p18"/>
          <p:cNvSpPr txBox="1"/>
          <p:nvPr>
            <p:ph idx="4294967295" type="body"/>
          </p:nvPr>
        </p:nvSpPr>
        <p:spPr>
          <a:xfrm>
            <a:off x="3480453" y="2127465"/>
            <a:ext cx="5111700" cy="799200"/>
          </a:xfrm>
          <a:prstGeom prst="rect">
            <a:avLst/>
          </a:prstGeom>
        </p:spPr>
        <p:txBody>
          <a:bodyPr anchorCtr="0" anchor="ctr" bIns="91425" lIns="91425" spcFirstLastPara="1" rIns="91425" wrap="square" tIns="91425">
            <a:normAutofit fontScale="77500" lnSpcReduction="20000"/>
          </a:bodyPr>
          <a:lstStyle/>
          <a:p>
            <a:pPr indent="-292576" lvl="0" marL="457200" rtl="0" algn="l">
              <a:spcBef>
                <a:spcPts val="0"/>
              </a:spcBef>
              <a:spcAft>
                <a:spcPts val="0"/>
              </a:spcAft>
              <a:buClr>
                <a:schemeClr val="lt1"/>
              </a:buClr>
              <a:buSzPct val="100000"/>
              <a:buChar char="●"/>
            </a:pPr>
            <a:r>
              <a:rPr lang="en">
                <a:solidFill>
                  <a:schemeClr val="lt1"/>
                </a:solidFill>
              </a:rPr>
              <a:t>Hand segmentation is the process of isolating the hand from the background in an image or video.</a:t>
            </a:r>
            <a:endParaRPr>
              <a:solidFill>
                <a:schemeClr val="lt1"/>
              </a:solidFill>
            </a:endParaRPr>
          </a:p>
          <a:p>
            <a:pPr indent="-292576" lvl="0" marL="457200" rtl="0" algn="l">
              <a:spcBef>
                <a:spcPts val="0"/>
              </a:spcBef>
              <a:spcAft>
                <a:spcPts val="0"/>
              </a:spcAft>
              <a:buClr>
                <a:schemeClr val="lt1"/>
              </a:buClr>
              <a:buSzPct val="100000"/>
              <a:buChar char="●"/>
            </a:pPr>
            <a:r>
              <a:rPr lang="en">
                <a:solidFill>
                  <a:schemeClr val="lt1"/>
                </a:solidFill>
              </a:rPr>
              <a:t>A series of preprocessing methods from the openCV library like blurring, thresholding etc gave an end result of gray scale images with inverted colors.</a:t>
            </a:r>
            <a:endParaRPr>
              <a:solidFill>
                <a:schemeClr val="lt1"/>
              </a:solidFill>
            </a:endParaRPr>
          </a:p>
        </p:txBody>
      </p:sp>
      <p:grpSp>
        <p:nvGrpSpPr>
          <p:cNvPr id="317" name="Google Shape;317;p18"/>
          <p:cNvGrpSpPr/>
          <p:nvPr/>
        </p:nvGrpSpPr>
        <p:grpSpPr>
          <a:xfrm>
            <a:off x="424825" y="3000705"/>
            <a:ext cx="8294360" cy="799447"/>
            <a:chOff x="424813" y="2974405"/>
            <a:chExt cx="8294360" cy="849933"/>
          </a:xfrm>
        </p:grpSpPr>
        <p:sp>
          <p:nvSpPr>
            <p:cNvPr id="318" name="Google Shape;318;p18"/>
            <p:cNvSpPr/>
            <p:nvPr/>
          </p:nvSpPr>
          <p:spPr>
            <a:xfrm>
              <a:off x="2927672" y="2974438"/>
              <a:ext cx="5791500" cy="84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8"/>
            <p:cNvSpPr/>
            <p:nvPr/>
          </p:nvSpPr>
          <p:spPr>
            <a:xfrm>
              <a:off x="424813" y="2974405"/>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0" name="Google Shape;320;p18"/>
          <p:cNvSpPr txBox="1"/>
          <p:nvPr>
            <p:ph idx="4294967295" type="body"/>
          </p:nvPr>
        </p:nvSpPr>
        <p:spPr>
          <a:xfrm>
            <a:off x="539675" y="3000775"/>
            <a:ext cx="2422500" cy="799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a:solidFill>
                  <a:schemeClr val="lt1"/>
                </a:solidFill>
              </a:rPr>
              <a:t>Step 3: Standardization via Rotation</a:t>
            </a:r>
            <a:endParaRPr>
              <a:solidFill>
                <a:schemeClr val="lt1"/>
              </a:solidFill>
            </a:endParaRPr>
          </a:p>
          <a:p>
            <a:pPr indent="0" lvl="0" marL="0" rtl="0" algn="l">
              <a:lnSpc>
                <a:spcPct val="100000"/>
              </a:lnSpc>
              <a:spcBef>
                <a:spcPts val="0"/>
              </a:spcBef>
              <a:spcAft>
                <a:spcPts val="0"/>
              </a:spcAft>
              <a:buNone/>
            </a:pPr>
            <a:r>
              <a:rPr lang="en">
                <a:solidFill>
                  <a:schemeClr val="lt1"/>
                </a:solidFill>
              </a:rPr>
              <a:t>	</a:t>
            </a:r>
            <a:endParaRPr>
              <a:solidFill>
                <a:schemeClr val="lt1"/>
              </a:solidFill>
            </a:endParaRPr>
          </a:p>
        </p:txBody>
      </p:sp>
      <p:sp>
        <p:nvSpPr>
          <p:cNvPr id="321" name="Google Shape;321;p18"/>
          <p:cNvSpPr txBox="1"/>
          <p:nvPr>
            <p:ph idx="4294967295" type="body"/>
          </p:nvPr>
        </p:nvSpPr>
        <p:spPr>
          <a:xfrm>
            <a:off x="3480453" y="3004317"/>
            <a:ext cx="5111700" cy="799200"/>
          </a:xfrm>
          <a:prstGeom prst="rect">
            <a:avLst/>
          </a:prstGeom>
        </p:spPr>
        <p:txBody>
          <a:bodyPr anchorCtr="0" anchor="ctr" bIns="91425" lIns="91425" spcFirstLastPara="1" rIns="91425" wrap="square" tIns="91425">
            <a:normAutofit/>
          </a:bodyPr>
          <a:lstStyle/>
          <a:p>
            <a:pPr indent="-311150" lvl="0" marL="457200" rtl="0" algn="l">
              <a:spcBef>
                <a:spcPts val="0"/>
              </a:spcBef>
              <a:spcAft>
                <a:spcPts val="0"/>
              </a:spcAft>
              <a:buClr>
                <a:schemeClr val="lt1"/>
              </a:buClr>
              <a:buSzPts val="1300"/>
              <a:buChar char="●"/>
            </a:pPr>
            <a:r>
              <a:rPr lang="en">
                <a:solidFill>
                  <a:schemeClr val="lt1"/>
                </a:solidFill>
              </a:rPr>
              <a:t>Each image is rotated 180 degrees in order to standardize the orientation of the hands for analysis and processing. </a:t>
            </a:r>
            <a:endParaRPr>
              <a:solidFill>
                <a:schemeClr val="lt1"/>
              </a:solidFill>
            </a:endParaRPr>
          </a:p>
        </p:txBody>
      </p:sp>
      <p:grpSp>
        <p:nvGrpSpPr>
          <p:cNvPr id="322" name="Google Shape;322;p18"/>
          <p:cNvGrpSpPr/>
          <p:nvPr/>
        </p:nvGrpSpPr>
        <p:grpSpPr>
          <a:xfrm>
            <a:off x="424825" y="3874103"/>
            <a:ext cx="8294360" cy="799447"/>
            <a:chOff x="424813" y="3871259"/>
            <a:chExt cx="8294360" cy="849933"/>
          </a:xfrm>
        </p:grpSpPr>
        <p:sp>
          <p:nvSpPr>
            <p:cNvPr id="323" name="Google Shape;323;p18"/>
            <p:cNvSpPr/>
            <p:nvPr/>
          </p:nvSpPr>
          <p:spPr>
            <a:xfrm>
              <a:off x="2927672" y="3871292"/>
              <a:ext cx="5791500" cy="8499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8"/>
            <p:cNvSpPr/>
            <p:nvPr/>
          </p:nvSpPr>
          <p:spPr>
            <a:xfrm>
              <a:off x="424813" y="3871259"/>
              <a:ext cx="3055800" cy="849900"/>
            </a:xfrm>
            <a:prstGeom prst="homePlate">
              <a:avLst>
                <a:gd fmla="val 26719"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 name="Google Shape;325;p18"/>
          <p:cNvSpPr txBox="1"/>
          <p:nvPr>
            <p:ph idx="4294967295" type="body"/>
          </p:nvPr>
        </p:nvSpPr>
        <p:spPr>
          <a:xfrm>
            <a:off x="539675" y="3874100"/>
            <a:ext cx="2422500" cy="799200"/>
          </a:xfrm>
          <a:prstGeom prst="rect">
            <a:avLst/>
          </a:prstGeom>
        </p:spPr>
        <p:txBody>
          <a:bodyPr anchorCtr="0" anchor="ctr" bIns="91425" lIns="91425" spcFirstLastPara="1" rIns="91425" wrap="square" tIns="91425">
            <a:normAutofit/>
          </a:bodyPr>
          <a:lstStyle/>
          <a:p>
            <a:pPr indent="0" lvl="0" marL="0" rtl="0" algn="l">
              <a:lnSpc>
                <a:spcPct val="100000"/>
              </a:lnSpc>
              <a:spcBef>
                <a:spcPts val="0"/>
              </a:spcBef>
              <a:spcAft>
                <a:spcPts val="0"/>
              </a:spcAft>
              <a:buNone/>
            </a:pPr>
            <a:r>
              <a:rPr lang="en">
                <a:solidFill>
                  <a:schemeClr val="lt1"/>
                </a:solidFill>
              </a:rPr>
              <a:t>Step</a:t>
            </a:r>
            <a:r>
              <a:rPr lang="en">
                <a:solidFill>
                  <a:schemeClr val="lt1"/>
                </a:solidFill>
              </a:rPr>
              <a:t> 4: Training</a:t>
            </a:r>
            <a:endParaRPr>
              <a:solidFill>
                <a:schemeClr val="lt1"/>
              </a:solidFill>
            </a:endParaRPr>
          </a:p>
        </p:txBody>
      </p:sp>
      <p:sp>
        <p:nvSpPr>
          <p:cNvPr id="326" name="Google Shape;326;p18"/>
          <p:cNvSpPr txBox="1"/>
          <p:nvPr>
            <p:ph idx="4294967295" type="body"/>
          </p:nvPr>
        </p:nvSpPr>
        <p:spPr>
          <a:xfrm>
            <a:off x="3480453" y="3876311"/>
            <a:ext cx="5111700" cy="799200"/>
          </a:xfrm>
          <a:prstGeom prst="rect">
            <a:avLst/>
          </a:prstGeom>
        </p:spPr>
        <p:txBody>
          <a:bodyPr anchorCtr="0" anchor="ctr" bIns="91425" lIns="91425" spcFirstLastPara="1" rIns="91425" wrap="square" tIns="91425">
            <a:normAutofit lnSpcReduction="10000"/>
          </a:bodyPr>
          <a:lstStyle/>
          <a:p>
            <a:pPr indent="-311150" lvl="0" marL="457200" rtl="0" algn="l">
              <a:spcBef>
                <a:spcPts val="0"/>
              </a:spcBef>
              <a:spcAft>
                <a:spcPts val="0"/>
              </a:spcAft>
              <a:buClr>
                <a:schemeClr val="lt1"/>
              </a:buClr>
              <a:buSzPts val="1300"/>
              <a:buChar char="●"/>
            </a:pPr>
            <a:r>
              <a:rPr lang="en">
                <a:solidFill>
                  <a:schemeClr val="lt1"/>
                </a:solidFill>
              </a:rPr>
              <a:t>The final images are then split into training and testing data for predictive modelling via Convolutional Neural Networks(CNN).</a:t>
            </a: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Convolutional Neural Network</a:t>
            </a:r>
            <a:endParaRPr/>
          </a:p>
        </p:txBody>
      </p:sp>
      <p:sp>
        <p:nvSpPr>
          <p:cNvPr id="332" name="Google Shape;332;p19"/>
          <p:cNvSpPr txBox="1"/>
          <p:nvPr/>
        </p:nvSpPr>
        <p:spPr>
          <a:xfrm>
            <a:off x="727975" y="1742350"/>
            <a:ext cx="7606200" cy="3201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Nunito"/>
              <a:buChar char="●"/>
            </a:pPr>
            <a:r>
              <a:rPr lang="en">
                <a:latin typeface="Nunito"/>
                <a:ea typeface="Nunito"/>
                <a:cs typeface="Nunito"/>
                <a:sym typeface="Nunito"/>
              </a:rPr>
              <a:t>A Convolutional Neural Network (CNN) is a deep learning algorithm that has been used extensively for image classification tasks. It is a type of neural network that has been designed specifically for analyzing visual imagery, and it has proven to be highly effective in identifying patterns and features in images. </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The main advantage of using a CNN model for image classification is its ability to automatically learn relevant features from the input data. This is done through the use of convolutional layers that scan the input image with a set of learned filters. These filters detect different patterns and features in the image, such as edges, corners, and textures. The output of these convolutional layers is then passed through pooling layers that reduce the dimensionality of the data, making it easier to process. The resulting features are then fed into fully connected layers that perform the final classification.</a:t>
            </a:r>
            <a:endParaRPr>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Implementation of ML Model</a:t>
            </a:r>
            <a:endParaRPr/>
          </a:p>
        </p:txBody>
      </p:sp>
      <p:sp>
        <p:nvSpPr>
          <p:cNvPr id="338" name="Google Shape;338;p20"/>
          <p:cNvSpPr txBox="1"/>
          <p:nvPr>
            <p:ph idx="1" type="body"/>
          </p:nvPr>
        </p:nvSpPr>
        <p:spPr>
          <a:xfrm>
            <a:off x="873975" y="1453000"/>
            <a:ext cx="7264800" cy="2665500"/>
          </a:xfrm>
          <a:prstGeom prst="rect">
            <a:avLst/>
          </a:prstGeom>
        </p:spPr>
        <p:txBody>
          <a:bodyPr anchorCtr="0" anchor="t" bIns="91425" lIns="91425" spcFirstLastPara="1" rIns="91425" wrap="square" tIns="91425">
            <a:normAutofit lnSpcReduction="10000"/>
          </a:bodyPr>
          <a:lstStyle/>
          <a:p>
            <a:pPr indent="-315381" lvl="0" marL="457200" rtl="0" algn="l">
              <a:spcBef>
                <a:spcPts val="0"/>
              </a:spcBef>
              <a:spcAft>
                <a:spcPts val="0"/>
              </a:spcAft>
              <a:buSzPts val="1367"/>
              <a:buChar char="●"/>
            </a:pPr>
            <a:r>
              <a:rPr lang="en" sz="1366"/>
              <a:t>We run the preprocessed images through the Convolutional Neural Network model that we built.</a:t>
            </a:r>
            <a:endParaRPr sz="1366"/>
          </a:p>
          <a:p>
            <a:pPr indent="-315381" lvl="0" marL="457200" rtl="0" algn="l">
              <a:spcBef>
                <a:spcPts val="0"/>
              </a:spcBef>
              <a:spcAft>
                <a:spcPts val="0"/>
              </a:spcAft>
              <a:buSzPts val="1367"/>
              <a:buChar char="●"/>
            </a:pPr>
            <a:r>
              <a:rPr lang="en" sz="1366"/>
              <a:t>Our model has 3 convolutional layers, each of which is followed by a MaxPooling layer.</a:t>
            </a:r>
            <a:endParaRPr sz="1366"/>
          </a:p>
          <a:p>
            <a:pPr indent="-315381" lvl="0" marL="457200" rtl="0" algn="l">
              <a:spcBef>
                <a:spcPts val="0"/>
              </a:spcBef>
              <a:spcAft>
                <a:spcPts val="0"/>
              </a:spcAft>
              <a:buSzPts val="1367"/>
              <a:buChar char="●"/>
            </a:pPr>
            <a:r>
              <a:rPr lang="en" sz="1366"/>
              <a:t>Finally, we use 2 Dense layers and a Dropout layer, and the final layer predicts the output.</a:t>
            </a:r>
            <a:endParaRPr sz="1366"/>
          </a:p>
          <a:p>
            <a:pPr indent="-315381" lvl="0" marL="457200" rtl="0" algn="l">
              <a:spcBef>
                <a:spcPts val="0"/>
              </a:spcBef>
              <a:spcAft>
                <a:spcPts val="0"/>
              </a:spcAft>
              <a:buSzPts val="1367"/>
              <a:buChar char="●"/>
            </a:pPr>
            <a:r>
              <a:rPr lang="en" sz="1366"/>
              <a:t>This model is then saved, which is used for predicting real time output, given a real-time input video stream.</a:t>
            </a:r>
            <a:endParaRPr sz="1366"/>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Architecture of CNN</a:t>
            </a:r>
            <a:endParaRPr/>
          </a:p>
        </p:txBody>
      </p:sp>
      <p:sp>
        <p:nvSpPr>
          <p:cNvPr id="344" name="Google Shape;344;p21"/>
          <p:cNvSpPr txBox="1"/>
          <p:nvPr>
            <p:ph idx="1" type="body"/>
          </p:nvPr>
        </p:nvSpPr>
        <p:spPr>
          <a:xfrm>
            <a:off x="873975" y="1453000"/>
            <a:ext cx="7264800" cy="2665500"/>
          </a:xfrm>
          <a:prstGeom prst="rect">
            <a:avLst/>
          </a:prstGeom>
        </p:spPr>
        <p:txBody>
          <a:bodyPr anchorCtr="0" anchor="t" bIns="91425" lIns="91425" spcFirstLastPara="1" rIns="91425" wrap="square" tIns="91425">
            <a:normAutofit fontScale="70000" lnSpcReduction="20000"/>
          </a:bodyPr>
          <a:lstStyle/>
          <a:p>
            <a:pPr indent="-311890" lvl="0" marL="457200" rtl="0" algn="l">
              <a:spcBef>
                <a:spcPts val="0"/>
              </a:spcBef>
              <a:spcAft>
                <a:spcPts val="0"/>
              </a:spcAft>
              <a:buSzPct val="100000"/>
              <a:buChar char="●"/>
            </a:pPr>
            <a:r>
              <a:rPr lang="en" sz="1873"/>
              <a:t>We run the preprocessed images through the Convolutional Neural Network model that we built.</a:t>
            </a:r>
            <a:endParaRPr sz="1873"/>
          </a:p>
          <a:p>
            <a:pPr indent="-311890" lvl="0" marL="457200" rtl="0" algn="l">
              <a:spcBef>
                <a:spcPts val="0"/>
              </a:spcBef>
              <a:spcAft>
                <a:spcPts val="0"/>
              </a:spcAft>
              <a:buSzPct val="100000"/>
              <a:buChar char="●"/>
            </a:pPr>
            <a:r>
              <a:rPr lang="en" sz="1873"/>
              <a:t>Our </a:t>
            </a:r>
            <a:r>
              <a:rPr lang="en" sz="1873"/>
              <a:t>model</a:t>
            </a:r>
            <a:r>
              <a:rPr lang="en" sz="1873"/>
              <a:t> has 3 convolutional layers, each of which is </a:t>
            </a:r>
            <a:r>
              <a:rPr lang="en" sz="1873"/>
              <a:t>followed</a:t>
            </a:r>
            <a:r>
              <a:rPr lang="en" sz="1873"/>
              <a:t> by a MaxPooling layer.</a:t>
            </a:r>
            <a:endParaRPr sz="1873"/>
          </a:p>
          <a:p>
            <a:pPr indent="-311890" lvl="0" marL="457200" rtl="0" algn="l">
              <a:spcBef>
                <a:spcPts val="0"/>
              </a:spcBef>
              <a:spcAft>
                <a:spcPts val="0"/>
              </a:spcAft>
              <a:buSzPct val="100000"/>
              <a:buChar char="●"/>
            </a:pPr>
            <a:r>
              <a:rPr lang="en" sz="1873"/>
              <a:t>We then pass the flattened array Z through 2 dense layers, with dimensions (m1, ) and (m2, ), respectively, where m1 and m2 are the number of neurons in each layer. We apply a Dropout layer to the output of the second dense layer, with a dropout rate of d, to prevent overfitting.</a:t>
            </a:r>
            <a:endParaRPr sz="1873"/>
          </a:p>
          <a:p>
            <a:pPr indent="-311890" lvl="0" marL="457200" rtl="0" algn="l">
              <a:spcBef>
                <a:spcPts val="0"/>
              </a:spcBef>
              <a:spcAft>
                <a:spcPts val="0"/>
              </a:spcAft>
              <a:buSzPct val="100000"/>
              <a:buChar char="●"/>
            </a:pPr>
            <a:r>
              <a:rPr lang="en" sz="1873"/>
              <a:t>Finally, we pass the output of the Dropout layer through the final output layer, which uses a softmax activation function to predict the class probabilities of the input image X belonging to each of the different hand gesture categories.</a:t>
            </a:r>
            <a:endParaRPr sz="1873"/>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